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  <p:sldMasterId id="2147483684" r:id="rId3"/>
  </p:sldMasterIdLst>
  <p:notesMasterIdLst>
    <p:notesMasterId r:id="rId12"/>
  </p:notesMasterIdLst>
  <p:sldIdLst>
    <p:sldId id="270" r:id="rId4"/>
    <p:sldId id="260" r:id="rId5"/>
    <p:sldId id="261" r:id="rId6"/>
    <p:sldId id="266" r:id="rId7"/>
    <p:sldId id="265" r:id="rId8"/>
    <p:sldId id="258" r:id="rId9"/>
    <p:sldId id="257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846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E463D-D968-4A4B-A37A-7179E606331A}" type="datetimeFigureOut">
              <a:rPr lang="en-US" smtClean="0"/>
              <a:t>4/1/2013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773A4-9540-4111-A3AF-AF5C3C923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724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0DE1CC7E-D7DC-4CF0-9699-935D6CCABD7C}" type="slidenum">
              <a:rPr lang="en-US" sz="1200" smtClean="0">
                <a:latin typeface="Calibri" pitchFamily="34" charset="0"/>
              </a:rPr>
              <a:pPr eaLnBrk="1" hangingPunct="1"/>
              <a:t>1</a:t>
            </a:fld>
            <a:endParaRPr lang="en-US" sz="1200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President</a:t>
            </a:r>
            <a:r>
              <a:rPr lang="en-US" baseline="0" dirty="0" smtClean="0"/>
              <a:t> Obama’s global hunger and food security initiative – whole of government effort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72797C-3569-404E-B0A1-C63E39D8A7A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485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defTabSz="9239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31B0A173-8205-42E6-B08A-30381C662D35}" type="slidenum">
              <a:rPr lang="en-US" sz="1200" smtClean="0">
                <a:latin typeface="Calibri" pitchFamily="34" charset="0"/>
              </a:rPr>
              <a:pPr eaLnBrk="1" hangingPunct="1"/>
              <a:t>8</a:t>
            </a:fld>
            <a:endParaRPr lang="en-US" sz="1200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3500438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"/>
            <a:ext cx="8153400" cy="1445419"/>
          </a:xfrm>
          <a:prstGeom prst="rect">
            <a:avLst/>
          </a:prstGeom>
        </p:spPr>
        <p:txBody>
          <a:bodyPr/>
          <a:lstStyle>
            <a:lvl1pPr marL="0" indent="0" algn="ctr" eaLnBrk="1" hangingPunct="1">
              <a:lnSpc>
                <a:spcPts val="3200"/>
              </a:lnSpc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algn="ctr" eaLnBrk="1" hangingPunct="1">
              <a:lnSpc>
                <a:spcPts val="3200"/>
              </a:lnSpc>
            </a:pPr>
            <a:r>
              <a:rPr lang="en-US" sz="3000" dirty="0" smtClean="0">
                <a:solidFill>
                  <a:srgbClr val="FFFFFF"/>
                </a:solidFill>
              </a:rPr>
              <a:t>Minimum 0f 30 point</a:t>
            </a:r>
            <a:br>
              <a:rPr lang="en-US" sz="3000" dirty="0" smtClean="0">
                <a:solidFill>
                  <a:srgbClr val="FFFFFF"/>
                </a:solidFill>
              </a:rPr>
            </a:br>
            <a:r>
              <a:rPr lang="en-US" sz="3000" dirty="0" smtClean="0">
                <a:solidFill>
                  <a:srgbClr val="FFFFFF"/>
                </a:solidFill>
              </a:rPr>
              <a:t> and maximum 3 lines title</a:t>
            </a:r>
            <a:br>
              <a:rPr lang="en-US" sz="3000" dirty="0" smtClean="0">
                <a:solidFill>
                  <a:srgbClr val="FFFFFF"/>
                </a:solidFill>
              </a:rPr>
            </a:br>
            <a:r>
              <a:rPr lang="en-US" sz="3000" dirty="0" smtClean="0">
                <a:solidFill>
                  <a:srgbClr val="FFFFFF"/>
                </a:solidFill>
              </a:rPr>
              <a:t>Remove or change the pictures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876300" y="1524000"/>
            <a:ext cx="7620000" cy="839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Authors minimum 18 points in italics</a:t>
            </a:r>
            <a:br>
              <a:rPr lang="en-US" dirty="0" smtClean="0"/>
            </a:br>
            <a:r>
              <a:rPr lang="en-US" dirty="0" smtClean="0"/>
              <a:t>with a maximum of two lines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76300" y="2438400"/>
            <a:ext cx="7620000" cy="985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Event</a:t>
            </a:r>
            <a:br>
              <a:rPr lang="en-US" dirty="0" smtClean="0"/>
            </a:br>
            <a:r>
              <a:rPr lang="en-US" dirty="0" smtClean="0"/>
              <a:t>Location </a:t>
            </a:r>
            <a:br>
              <a:rPr lang="en-US" dirty="0" smtClean="0"/>
            </a:br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69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54F179-8C63-4E4E-BE2E-76365B01D775}" type="datetimeFigureOut">
              <a:rPr lang="en-US" smtClean="0"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9EFC63-DC05-4AF4-AE03-37AB717736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02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27818" y="5987973"/>
            <a:ext cx="3943348" cy="605913"/>
            <a:chOff x="2762252" y="6096000"/>
            <a:chExt cx="3943348" cy="605913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440" y="6229915"/>
              <a:ext cx="1108160" cy="33808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6276539"/>
              <a:ext cx="1561392" cy="24483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252" y="6096000"/>
              <a:ext cx="511263" cy="605913"/>
            </a:xfrm>
            <a:prstGeom prst="rect">
              <a:avLst/>
            </a:prstGeom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Use pictures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20574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364" y="4688919"/>
            <a:ext cx="6065273" cy="1940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"/>
            <a:ext cx="8153400" cy="1445419"/>
          </a:xfrm>
          <a:prstGeom prst="rect">
            <a:avLst/>
          </a:prstGeom>
        </p:spPr>
        <p:txBody>
          <a:bodyPr/>
          <a:lstStyle>
            <a:lvl1pPr marL="0" indent="0" algn="ctr" eaLnBrk="1" hangingPunct="1">
              <a:lnSpc>
                <a:spcPts val="3200"/>
              </a:lnSpc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algn="ctr" eaLnBrk="1" hangingPunct="1">
              <a:lnSpc>
                <a:spcPts val="3200"/>
              </a:lnSpc>
            </a:pPr>
            <a:r>
              <a:rPr lang="en-US" sz="3000" dirty="0" smtClean="0">
                <a:solidFill>
                  <a:srgbClr val="FFFFFF"/>
                </a:solidFill>
              </a:rPr>
              <a:t>Minimum 0f 30 point</a:t>
            </a:r>
            <a:br>
              <a:rPr lang="en-US" sz="3000" dirty="0" smtClean="0">
                <a:solidFill>
                  <a:srgbClr val="FFFFFF"/>
                </a:solidFill>
              </a:rPr>
            </a:br>
            <a:r>
              <a:rPr lang="en-US" sz="3000" dirty="0" smtClean="0">
                <a:solidFill>
                  <a:srgbClr val="FFFFFF"/>
                </a:solidFill>
              </a:rPr>
              <a:t> and maximum 3 lines title</a:t>
            </a:r>
            <a:br>
              <a:rPr lang="en-US" sz="3000" dirty="0" smtClean="0">
                <a:solidFill>
                  <a:srgbClr val="FFFFFF"/>
                </a:solidFill>
              </a:rPr>
            </a:br>
            <a:r>
              <a:rPr lang="en-US" sz="3000" dirty="0" smtClean="0">
                <a:solidFill>
                  <a:srgbClr val="FFFFFF"/>
                </a:solidFill>
              </a:rPr>
              <a:t>Remove or change the pictures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876300" y="1524000"/>
            <a:ext cx="7620000" cy="839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Authors minimum 18 points in italics</a:t>
            </a:r>
            <a:br>
              <a:rPr lang="en-US" dirty="0" smtClean="0"/>
            </a:br>
            <a:r>
              <a:rPr lang="en-US" dirty="0" smtClean="0"/>
              <a:t>with a maximum of two lines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76300" y="2438400"/>
            <a:ext cx="7620000" cy="985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Event</a:t>
            </a:r>
            <a:br>
              <a:rPr lang="en-US" dirty="0" smtClean="0"/>
            </a:br>
            <a:r>
              <a:rPr lang="en-US" dirty="0" smtClean="0"/>
              <a:t>Location </a:t>
            </a:r>
            <a:br>
              <a:rPr lang="en-US" dirty="0" smtClean="0"/>
            </a:br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69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8229600" cy="457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  <a:defRPr sz="3000"/>
            </a:lvl1pPr>
            <a:lvl2pPr marL="742950" indent="-285750">
              <a:lnSpc>
                <a:spcPct val="100000"/>
              </a:lnSpc>
              <a:buFont typeface="Wingdings" pitchFamily="2" charset="2"/>
              <a:buChar char="q"/>
              <a:defRPr sz="2600"/>
            </a:lvl2pPr>
            <a:lvl3pPr>
              <a:defRPr sz="2200"/>
            </a:lvl3pPr>
            <a:lvl4pPr>
              <a:defRPr/>
            </a:lvl4pPr>
          </a:lstStyle>
          <a:p>
            <a:pPr lvl="0"/>
            <a:r>
              <a:rPr lang="en-US" dirty="0" smtClean="0"/>
              <a:t>Main point 6 point smaller than slide title</a:t>
            </a:r>
          </a:p>
          <a:p>
            <a:pPr lvl="1"/>
            <a:r>
              <a:rPr lang="en-US" dirty="0" smtClean="0"/>
              <a:t>Bullet points 4 point less than main point</a:t>
            </a:r>
          </a:p>
          <a:p>
            <a:pPr lvl="1"/>
            <a:r>
              <a:rPr lang="en-US" dirty="0" smtClean="0"/>
              <a:t>Font type is Calibri</a:t>
            </a:r>
          </a:p>
          <a:p>
            <a:pPr lvl="2"/>
            <a:r>
              <a:rPr lang="en-US" dirty="0" smtClean="0"/>
              <a:t>It is advised in one slide maximum 6 bullets</a:t>
            </a:r>
          </a:p>
          <a:p>
            <a:pPr lvl="3"/>
            <a:r>
              <a:rPr lang="en-US" dirty="0" smtClean="0"/>
              <a:t>We recommend you use images on slides</a:t>
            </a:r>
          </a:p>
          <a:p>
            <a:pPr lvl="3"/>
            <a:r>
              <a:rPr lang="en-US" dirty="0" smtClean="0"/>
              <a:t>You can change partner logos on front page</a:t>
            </a:r>
          </a:p>
          <a:p>
            <a:pPr lvl="4"/>
            <a:r>
              <a:rPr lang="en-US" dirty="0" smtClean="0"/>
              <a:t>You have to duplicate this slide for more inside 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613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22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8229600" cy="457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  <a:defRPr sz="3000"/>
            </a:lvl1pPr>
            <a:lvl2pPr marL="742950" indent="-285750">
              <a:lnSpc>
                <a:spcPct val="100000"/>
              </a:lnSpc>
              <a:buFont typeface="Wingdings" pitchFamily="2" charset="2"/>
              <a:buChar char="q"/>
              <a:defRPr sz="2600"/>
            </a:lvl2pPr>
            <a:lvl3pPr>
              <a:defRPr sz="2200"/>
            </a:lvl3pPr>
            <a:lvl4pPr>
              <a:defRPr/>
            </a:lvl4pPr>
          </a:lstStyle>
          <a:p>
            <a:pPr lvl="0"/>
            <a:r>
              <a:rPr lang="en-US" dirty="0" smtClean="0"/>
              <a:t>Main point 6 point smaller than slide title</a:t>
            </a:r>
          </a:p>
          <a:p>
            <a:pPr lvl="1"/>
            <a:r>
              <a:rPr lang="en-US" dirty="0" smtClean="0"/>
              <a:t>Bullet points 4 point less than main point</a:t>
            </a:r>
          </a:p>
          <a:p>
            <a:pPr lvl="1"/>
            <a:r>
              <a:rPr lang="en-US" dirty="0" smtClean="0"/>
              <a:t>Font type is Calibri</a:t>
            </a:r>
          </a:p>
          <a:p>
            <a:pPr lvl="2"/>
            <a:r>
              <a:rPr lang="en-US" dirty="0" smtClean="0"/>
              <a:t>It is advised in one slide maximum 6 bullets</a:t>
            </a:r>
          </a:p>
          <a:p>
            <a:pPr lvl="3"/>
            <a:r>
              <a:rPr lang="en-US" dirty="0" smtClean="0"/>
              <a:t>We recommend you use images on slides</a:t>
            </a:r>
          </a:p>
          <a:p>
            <a:pPr lvl="3"/>
            <a:r>
              <a:rPr lang="en-US" dirty="0" smtClean="0"/>
              <a:t>You can change partner logos on front page</a:t>
            </a:r>
          </a:p>
          <a:p>
            <a:pPr lvl="4"/>
            <a:r>
              <a:rPr lang="en-US" dirty="0" smtClean="0"/>
              <a:t>You have to duplicate this slide for more inside pages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D:\Publications\LOGO's\ILRI-logo-smal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8613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Header/separat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485900" y="2209800"/>
            <a:ext cx="6172200" cy="31242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rgbClr val="68262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Separator Page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729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more info and addre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391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988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/separat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485900" y="2209800"/>
            <a:ext cx="6172200" cy="31242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rgbClr val="68262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Separator Page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729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/map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228600"/>
            <a:ext cx="8610600" cy="8382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baseline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Use map and figures as big as possible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D:\Publications\LOGO's\ILRI-logo-smal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261938" y="1295400"/>
            <a:ext cx="8577262" cy="4953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on the icon to add 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428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384800" y="1219200"/>
            <a:ext cx="3759200" cy="56388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15938" y="1295400"/>
            <a:ext cx="4284662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 descr="D:\Publications\LOGO's\ILRI-logo-smal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48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cknowledg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9" descr="D:\Publications\LOGO's\ILRI-logo-smal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63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re info and addre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228860" y="6543675"/>
            <a:ext cx="6705600" cy="231775"/>
            <a:chOff x="1066800" y="6543985"/>
            <a:chExt cx="6705600" cy="230832"/>
          </a:xfrm>
        </p:grpSpPr>
        <p:sp>
          <p:nvSpPr>
            <p:cNvPr id="3" name="TextBox 6"/>
            <p:cNvSpPr txBox="1">
              <a:spLocks noChangeArrowheads="1"/>
            </p:cNvSpPr>
            <p:nvPr/>
          </p:nvSpPr>
          <p:spPr bwMode="auto">
            <a:xfrm>
              <a:off x="1676400" y="6543985"/>
              <a:ext cx="609600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license.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4" name="Picture 3" descr="P:\Pictures&amp;Resources\Icons\by-nc-sa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660" y="2302888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5F0500"/>
              </a:buClr>
              <a:defRPr/>
            </a:pPr>
            <a:r>
              <a:rPr lang="en-US" sz="3200" i="1" dirty="0" smtClean="0">
                <a:ea typeface="Verdana" pitchFamily="34" charset="0"/>
                <a:cs typeface="Verdana" pitchFamily="34" charset="0"/>
              </a:rPr>
              <a:t>better lives through livestock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95660" y="3149024"/>
            <a:ext cx="45720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5F0500"/>
              </a:buClr>
            </a:pPr>
            <a:r>
              <a:rPr lang="en-US" sz="3200" dirty="0">
                <a:solidFill>
                  <a:srgbClr val="762123"/>
                </a:solidFill>
              </a:rPr>
              <a:t>ilri.org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36" y="5257800"/>
            <a:ext cx="7165848" cy="119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391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22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186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12048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894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46037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The Africa RISING project in </a:t>
            </a:r>
            <a:r>
              <a:rPr lang="en-US" sz="4000" b="1" dirty="0" smtClean="0">
                <a:solidFill>
                  <a:schemeClr val="tx1"/>
                </a:solidFill>
              </a:rPr>
              <a:t>Ethiopia</a:t>
            </a:r>
            <a:endParaRPr lang="en-US" sz="4000" b="1" dirty="0" smtClean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130425" y="4010000"/>
            <a:ext cx="4575175" cy="12192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1691680" y="3573016"/>
            <a:ext cx="5616624" cy="12192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smtClean="0"/>
              <a:t>Peter Thorne</a:t>
            </a:r>
          </a:p>
          <a:p>
            <a:r>
              <a:rPr lang="en-US" sz="2400" smtClean="0"/>
              <a:t>International Livestock Research Institute</a:t>
            </a:r>
          </a:p>
          <a:p>
            <a:r>
              <a:rPr lang="en-US" sz="2400" smtClean="0"/>
              <a:t>SLATE Training for Africa RISING / NBDC</a:t>
            </a:r>
          </a:p>
          <a:p>
            <a:r>
              <a:rPr lang="en-US" sz="2400" smtClean="0"/>
              <a:t>Addis Ababa / Jeldu. 1 - 5 April 2013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4173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foto2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5896" y="1844824"/>
            <a:ext cx="5518174" cy="438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5496" y="1206624"/>
            <a:ext cx="3635896" cy="4166592"/>
          </a:xfrm>
          <a:prstGeom prst="rect">
            <a:avLst/>
          </a:prstGeom>
          <a:solidFill>
            <a:schemeClr val="accent5">
              <a:lumMod val="60000"/>
              <a:lumOff val="40000"/>
              <a:alpha val="48000"/>
            </a:schemeClr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txBody>
          <a:bodyPr lIns="274320" tIns="274320" rIns="274320">
            <a:normAutofit fontScale="85000"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600"/>
              </a:spcAft>
              <a:defRPr/>
            </a:pPr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Gill Sans MT" pitchFamily="34" charset="0"/>
                <a:cs typeface="Arial" pitchFamily="34" charset="0"/>
              </a:rPr>
              <a:t>Feed the Future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Gill Sans MT" pitchFamily="34" charset="0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Gill Sans MT" pitchFamily="34" charset="0"/>
                <a:cs typeface="+mn-cs"/>
              </a:rPr>
              <a:t>Renews commitment to reducing hunger and poverty</a:t>
            </a:r>
          </a:p>
          <a:p>
            <a:pPr marL="342900" indent="-342900" fontAlgn="auto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Gill Sans MT" pitchFamily="34" charset="0"/>
                <a:cs typeface="+mn-cs"/>
              </a:rPr>
              <a:t>Goal</a:t>
            </a: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Gill Sans MT" pitchFamily="34" charset="0"/>
                <a:cs typeface="+mn-cs"/>
              </a:rPr>
              <a:t>:  Assist partner countries to halve poverty and 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Gill Sans MT" pitchFamily="34" charset="0"/>
                <a:cs typeface="+mn-cs"/>
              </a:rPr>
              <a:t>hunger</a:t>
            </a:r>
          </a:p>
          <a:p>
            <a:pPr marL="342900" indent="-342900" fontAlgn="auto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Gill Sans MT" pitchFamily="34" charset="0"/>
                <a:cs typeface="+mn-cs"/>
              </a:rPr>
              <a:t>Focused food security research agenda</a:t>
            </a:r>
            <a:endParaRPr lang="en-US" sz="3400" dirty="0">
              <a:solidFill>
                <a:schemeClr val="bg1"/>
              </a:solidFill>
              <a:latin typeface="Gill Sans MT" pitchFamily="34" charset="0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 dirty="0">
              <a:latin typeface="Gill Sans MT" pitchFamily="34" charset="0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0412" y="6021289"/>
            <a:ext cx="263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www.feedthefuture.gov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5744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lobe-systems-newes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541" y="1143000"/>
            <a:ext cx="6459593" cy="541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4624"/>
            <a:ext cx="3123155" cy="1143000"/>
          </a:xfrm>
        </p:spPr>
        <p:txBody>
          <a:bodyPr/>
          <a:lstStyle/>
          <a:p>
            <a:r>
              <a:rPr lang="en-US" sz="2800" dirty="0" smtClean="0">
                <a:solidFill>
                  <a:schemeClr val="bg1"/>
                </a:solidFill>
              </a:rPr>
              <a:t>Feed the Future Research Strategy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C108A-96EC-42DB-93E4-D3CA504C3F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8740459">
            <a:off x="170358" y="1826641"/>
            <a:ext cx="1648126" cy="1649231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1411743"/>
              </a:avLst>
            </a:prstTxWarp>
            <a:spAutoFit/>
          </a:bodyPr>
          <a:lstStyle/>
          <a:p>
            <a:r>
              <a:rPr lang="en-US" sz="1400" dirty="0" smtClean="0">
                <a:latin typeface="Bangla MN"/>
                <a:cs typeface="Bangla MN"/>
              </a:rPr>
              <a:t> Program for Climate Resilient Cereals</a:t>
            </a:r>
            <a:endParaRPr lang="en-US" sz="1400" dirty="0">
              <a:latin typeface="Bangla MN"/>
              <a:cs typeface="Bangla M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8956" y="1823155"/>
            <a:ext cx="1724378" cy="1848556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3461454"/>
              </a:avLst>
            </a:prstTxWarp>
            <a:spAutoFit/>
          </a:bodyPr>
          <a:lstStyle/>
          <a:p>
            <a:r>
              <a:rPr lang="en-US" dirty="0" smtClean="0">
                <a:latin typeface="Bangla MN"/>
                <a:cs typeface="Bangla MN"/>
              </a:rPr>
              <a:t>Program for Productive Legumes </a:t>
            </a:r>
            <a:endParaRPr lang="en-US" dirty="0">
              <a:latin typeface="Bangla MN"/>
              <a:cs typeface="Bangla MN"/>
            </a:endParaRPr>
          </a:p>
        </p:txBody>
      </p:sp>
      <p:sp>
        <p:nvSpPr>
          <p:cNvPr id="9" name="TextBox 8"/>
          <p:cNvSpPr txBox="1"/>
          <p:nvPr/>
        </p:nvSpPr>
        <p:spPr>
          <a:xfrm rot="19280878">
            <a:off x="2523748" y="1013602"/>
            <a:ext cx="1761457" cy="1737573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0845328"/>
              </a:avLst>
            </a:prstTxWarp>
            <a:spAutoFit/>
          </a:bodyPr>
          <a:lstStyle/>
          <a:p>
            <a:r>
              <a:rPr lang="en-US" sz="1200" dirty="0" smtClean="0">
                <a:latin typeface="Bangla MN"/>
                <a:cs typeface="Bangla MN"/>
              </a:rPr>
              <a:t>Program for Advanced Research on Plant &amp; Animal Diseases</a:t>
            </a:r>
            <a:endParaRPr lang="en-US" sz="1200" dirty="0">
              <a:latin typeface="Bangla MN"/>
              <a:cs typeface="Bangla MN"/>
            </a:endParaRPr>
          </a:p>
        </p:txBody>
      </p:sp>
      <p:sp>
        <p:nvSpPr>
          <p:cNvPr id="10" name="TextBox 9"/>
          <p:cNvSpPr txBox="1"/>
          <p:nvPr/>
        </p:nvSpPr>
        <p:spPr>
          <a:xfrm rot="21437609">
            <a:off x="1715354" y="2668035"/>
            <a:ext cx="3513082" cy="292819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560490"/>
              </a:avLst>
            </a:prstTxWarp>
            <a:spAutoFit/>
          </a:bodyPr>
          <a:lstStyle/>
          <a:p>
            <a:r>
              <a:rPr lang="en-US" sz="2400" b="1" dirty="0" smtClean="0">
                <a:latin typeface="Bangla MN"/>
                <a:cs typeface="Bangla MN"/>
              </a:rPr>
              <a:t>Program for Sustainable Intensification</a:t>
            </a:r>
            <a:endParaRPr lang="en-US" sz="2400" b="1" dirty="0">
              <a:latin typeface="Bangla MN"/>
              <a:cs typeface="Bangla MN"/>
            </a:endParaRPr>
          </a:p>
        </p:txBody>
      </p:sp>
      <p:sp>
        <p:nvSpPr>
          <p:cNvPr id="14" name="Right Brace 13"/>
          <p:cNvSpPr/>
          <p:nvPr/>
        </p:nvSpPr>
        <p:spPr>
          <a:xfrm>
            <a:off x="6881088" y="1004711"/>
            <a:ext cx="609600" cy="24384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537929" y="1679559"/>
            <a:ext cx="12875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Gill Sans"/>
                <a:cs typeface="Gill Sans"/>
              </a:rPr>
              <a:t>3 Major </a:t>
            </a:r>
            <a:br>
              <a:rPr lang="en-US" b="1" dirty="0" smtClean="0">
                <a:latin typeface="Gill Sans"/>
                <a:cs typeface="Gill Sans"/>
              </a:rPr>
            </a:br>
            <a:r>
              <a:rPr lang="en-US" b="1" dirty="0" smtClean="0">
                <a:latin typeface="Gill Sans"/>
                <a:cs typeface="Gill Sans"/>
              </a:rPr>
              <a:t>Research </a:t>
            </a:r>
          </a:p>
          <a:p>
            <a:r>
              <a:rPr lang="en-US" b="1" dirty="0" smtClean="0">
                <a:latin typeface="Gill Sans"/>
                <a:cs typeface="Gill Sans"/>
              </a:rPr>
              <a:t>Programs</a:t>
            </a:r>
          </a:p>
        </p:txBody>
      </p:sp>
      <p:sp>
        <p:nvSpPr>
          <p:cNvPr id="16" name="Right Brace 15"/>
          <p:cNvSpPr/>
          <p:nvPr/>
        </p:nvSpPr>
        <p:spPr>
          <a:xfrm>
            <a:off x="6872111" y="4509911"/>
            <a:ext cx="609600" cy="19812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543800" y="5048071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Gill Sans"/>
                <a:cs typeface="Gill Sans"/>
              </a:rPr>
              <a:t>Integrated</a:t>
            </a:r>
          </a:p>
          <a:p>
            <a:r>
              <a:rPr lang="en-US" b="1" dirty="0" smtClean="0">
                <a:latin typeface="Gill Sans"/>
                <a:cs typeface="Gill Sans"/>
              </a:rPr>
              <a:t>Cross-Cutting Programs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99969" y="3572470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Gill Sans"/>
                <a:cs typeface="Gill Sans"/>
              </a:rPr>
              <a:t>Research in </a:t>
            </a:r>
            <a:br>
              <a:rPr lang="en-US" b="1" dirty="0" smtClean="0">
                <a:latin typeface="Gill Sans"/>
                <a:cs typeface="Gill Sans"/>
              </a:rPr>
            </a:br>
            <a:r>
              <a:rPr lang="en-US" b="1" dirty="0" smtClean="0">
                <a:latin typeface="Gill Sans"/>
                <a:cs typeface="Gill Sans"/>
              </a:rPr>
              <a:t>key </a:t>
            </a:r>
            <a:r>
              <a:rPr lang="en-US" b="1" dirty="0">
                <a:latin typeface="Gill Sans"/>
                <a:cs typeface="Gill Sans"/>
              </a:rPr>
              <a:t>f</a:t>
            </a:r>
            <a:r>
              <a:rPr lang="en-US" b="1" dirty="0" smtClean="0">
                <a:latin typeface="Gill Sans"/>
                <a:cs typeface="Gill Sans"/>
              </a:rPr>
              <a:t>arming</a:t>
            </a:r>
            <a:br>
              <a:rPr lang="en-US" b="1" dirty="0" smtClean="0">
                <a:latin typeface="Gill Sans"/>
                <a:cs typeface="Gill Sans"/>
              </a:rPr>
            </a:br>
            <a:r>
              <a:rPr lang="en-US" b="1" dirty="0" smtClean="0">
                <a:latin typeface="Gill Sans"/>
                <a:cs typeface="Gill Sans"/>
              </a:rPr>
              <a:t>systems</a:t>
            </a:r>
          </a:p>
        </p:txBody>
      </p:sp>
      <p:sp>
        <p:nvSpPr>
          <p:cNvPr id="19" name="Right Brace 18"/>
          <p:cNvSpPr/>
          <p:nvPr/>
        </p:nvSpPr>
        <p:spPr>
          <a:xfrm>
            <a:off x="6869287" y="3567289"/>
            <a:ext cx="609600" cy="8382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06126" y="5248869"/>
            <a:ext cx="2377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angla MN"/>
                <a:cs typeface="Bangla MN"/>
              </a:rPr>
              <a:t>Program for Safe </a:t>
            </a:r>
            <a:br>
              <a:rPr lang="en-US" dirty="0" smtClean="0">
                <a:latin typeface="Bangla MN"/>
                <a:cs typeface="Bangla MN"/>
              </a:rPr>
            </a:br>
            <a:r>
              <a:rPr lang="en-US" dirty="0" smtClean="0">
                <a:latin typeface="Bangla MN"/>
                <a:cs typeface="Bangla MN"/>
              </a:rPr>
              <a:t>and Nutritious Foods </a:t>
            </a:r>
            <a:endParaRPr lang="en-US" dirty="0">
              <a:latin typeface="Bangla MN"/>
              <a:cs typeface="Bangla MN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5177345"/>
            <a:ext cx="2507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angla MN"/>
                <a:cs typeface="Bangla MN"/>
              </a:rPr>
              <a:t>Program for Policy</a:t>
            </a:r>
            <a:br>
              <a:rPr lang="en-US" dirty="0" smtClean="0">
                <a:latin typeface="Bangla MN"/>
                <a:cs typeface="Bangla MN"/>
              </a:rPr>
            </a:br>
            <a:r>
              <a:rPr lang="en-US" dirty="0" smtClean="0">
                <a:latin typeface="Bangla MN"/>
                <a:cs typeface="Bangla MN"/>
              </a:rPr>
              <a:t>Research and Support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81200" y="6019800"/>
            <a:ext cx="3198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angla MN"/>
                <a:cs typeface="Bangla MN"/>
              </a:rPr>
              <a:t>Program for Human and </a:t>
            </a:r>
            <a:br>
              <a:rPr lang="en-US" dirty="0" smtClean="0">
                <a:latin typeface="Bangla MN"/>
                <a:cs typeface="Bangla MN"/>
              </a:rPr>
            </a:br>
            <a:r>
              <a:rPr lang="en-US" dirty="0" smtClean="0">
                <a:latin typeface="Bangla MN"/>
                <a:cs typeface="Bangla MN"/>
              </a:rPr>
              <a:t>Institutional Capacity Building</a:t>
            </a:r>
            <a:endParaRPr lang="en-US" dirty="0">
              <a:latin typeface="Bangla MN"/>
              <a:cs typeface="Bangla MN"/>
            </a:endParaRPr>
          </a:p>
        </p:txBody>
      </p:sp>
    </p:spTree>
    <p:extLst>
      <p:ext uri="{BB962C8B-B14F-4D97-AF65-F5344CB8AC3E}">
        <p14:creationId xmlns:p14="http://schemas.microsoft.com/office/powerpoint/2010/main" val="332254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51520" y="44624"/>
            <a:ext cx="3384376" cy="1143000"/>
          </a:xfrm>
        </p:spPr>
        <p:txBody>
          <a:bodyPr/>
          <a:lstStyle/>
          <a:p>
            <a:pPr algn="l"/>
            <a:r>
              <a:rPr lang="en-GB" sz="3600" dirty="0" smtClean="0">
                <a:solidFill>
                  <a:schemeClr val="bg1"/>
                </a:solidFill>
              </a:rPr>
              <a:t>Early Win Projects</a:t>
            </a:r>
            <a:endParaRPr lang="en-US" sz="3600" dirty="0" smtClean="0">
              <a:solidFill>
                <a:schemeClr val="bg1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219200" y="1981200"/>
            <a:ext cx="7315200" cy="4343400"/>
          </a:xfrm>
        </p:spPr>
        <p:txBody>
          <a:bodyPr/>
          <a:lstStyle/>
          <a:p>
            <a:r>
              <a:rPr lang="en-GB" sz="2800" smtClean="0"/>
              <a:t>“Quick Feeds” – ILRI / ICARDA / EIAR / ORARI</a:t>
            </a:r>
          </a:p>
          <a:p>
            <a:r>
              <a:rPr lang="en-GB" sz="2800" smtClean="0"/>
              <a:t>“Quick Water” – IWMI / ILRI / Addis Ababa, Bahir Dar, Arba Minch Universties</a:t>
            </a:r>
          </a:p>
          <a:p>
            <a:r>
              <a:rPr lang="en-GB" sz="2800" smtClean="0"/>
              <a:t>“Quick Trees” – ICRAF / ILRI / EIAR / Mekele University</a:t>
            </a:r>
          </a:p>
          <a:p>
            <a:r>
              <a:rPr lang="en-GB" sz="2800" smtClean="0"/>
              <a:t>“Quick Pulses” – ICARDA / EIAR / ORARI / Farm Africa</a:t>
            </a:r>
          </a:p>
          <a:p>
            <a:r>
              <a:rPr lang="en-GB" sz="2800" smtClean="0"/>
              <a:t>Research Design – CIMMYT / ILRI</a:t>
            </a:r>
          </a:p>
          <a:p>
            <a:endParaRPr lang="en-US" sz="280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5DB7EFB-8B43-4FD7-BE0F-4E8BB7721F1B}" type="slidenum">
              <a:rPr lang="en-US" sz="1400" smtClean="0"/>
              <a:pPr eaLnBrk="1" hangingPunct="1"/>
              <a:t>4</a:t>
            </a:fld>
            <a:endParaRPr lang="en-US" sz="1400" smtClean="0"/>
          </a:p>
        </p:txBody>
      </p:sp>
    </p:spTree>
    <p:extLst>
      <p:ext uri="{BB962C8B-B14F-4D97-AF65-F5344CB8AC3E}">
        <p14:creationId xmlns:p14="http://schemas.microsoft.com/office/powerpoint/2010/main" val="156021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778525" y="1520310"/>
            <a:ext cx="7393873" cy="4248472"/>
          </a:xfrm>
          <a:prstGeom prst="ellipse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50759" y="207411"/>
            <a:ext cx="7992888" cy="1172420"/>
          </a:xfrm>
          <a:prstGeom prst="rect">
            <a:avLst/>
          </a:prstGeom>
          <a:gradFill flip="none" rotWithShape="1">
            <a:gsLst>
              <a:gs pos="50000">
                <a:srgbClr val="D7E1F2"/>
              </a:gs>
              <a:gs pos="0">
                <a:schemeClr val="accent6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6928" y="595806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Current household management strategy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5961007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Improved household management strategy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40678" y="331255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</a:t>
            </a:r>
            <a:r>
              <a:rPr lang="en-GB" dirty="0" smtClean="0"/>
              <a:t>ousehold management strategies of peer group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23962" y="46975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 smtClean="0"/>
              <a:t>Innovation generated by researchers</a:t>
            </a:r>
            <a:endParaRPr lang="en-US" dirty="0"/>
          </a:p>
        </p:txBody>
      </p:sp>
      <p:sp>
        <p:nvSpPr>
          <p:cNvPr id="10" name="Down Arrow 9"/>
          <p:cNvSpPr/>
          <p:nvPr/>
        </p:nvSpPr>
        <p:spPr>
          <a:xfrm>
            <a:off x="3827390" y="1664326"/>
            <a:ext cx="1296144" cy="3960439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987825" y="6038854"/>
            <a:ext cx="3129642" cy="484749"/>
          </a:xfrm>
          <a:prstGeom prst="rightArrow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67092">
                <a:schemeClr val="accent3">
                  <a:lumMod val="75000"/>
                </a:schemeClr>
              </a:gs>
              <a:gs pos="24000">
                <a:schemeClr val="accent2">
                  <a:lumMod val="60000"/>
                  <a:lumOff val="40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188705" y="2323495"/>
            <a:ext cx="1214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Markets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569201" y="3984770"/>
            <a:ext cx="1096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Policies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26684" y="2357097"/>
            <a:ext cx="1357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Institutions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18757" y="1886990"/>
            <a:ext cx="513410" cy="3515109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GB" dirty="0" smtClean="0"/>
              <a:t>Adaptation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952475" y="398477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Access to NRs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703868" y="3019325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Human capacity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796134" y="3054290"/>
            <a:ext cx="1214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Knowledge brokers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4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3498574" y="2684631"/>
            <a:ext cx="2016224" cy="2947402"/>
          </a:xfrm>
          <a:prstGeom prst="rect">
            <a:avLst/>
          </a:prstGeom>
          <a:solidFill>
            <a:schemeClr val="accent2">
              <a:alpha val="33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30695" y="2776351"/>
            <a:ext cx="2016224" cy="3748993"/>
          </a:xfrm>
          <a:prstGeom prst="rect">
            <a:avLst/>
          </a:prstGeom>
          <a:solidFill>
            <a:schemeClr val="accent5">
              <a:alpha val="29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4093" y="483370"/>
            <a:ext cx="3096344" cy="2153542"/>
          </a:xfrm>
          <a:prstGeom prst="rect">
            <a:avLst/>
          </a:prstGeom>
          <a:solidFill>
            <a:schemeClr val="accent3">
              <a:alpha val="31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175" y="4763"/>
            <a:ext cx="9140825" cy="4000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>
            <a:normAutofit/>
          </a:bodyPr>
          <a:lstStyle/>
          <a:p>
            <a:pPr lvl="0"/>
            <a:r>
              <a:rPr lang="en-GB" sz="1800" dirty="0" smtClean="0"/>
              <a:t>Endogenous                                               </a:t>
            </a:r>
            <a:r>
              <a:rPr lang="en-GB" sz="1800" dirty="0" smtClean="0">
                <a:sym typeface="Wingdings" pitchFamily="2" charset="2"/>
              </a:rPr>
              <a:t></a:t>
            </a:r>
            <a:r>
              <a:rPr lang="en-GB" sz="1800" dirty="0" smtClean="0"/>
              <a:t>  </a:t>
            </a:r>
            <a:r>
              <a:rPr lang="en-GB" sz="1800" i="1" dirty="0" smtClean="0"/>
              <a:t>Driver of Innovation  </a:t>
            </a:r>
            <a:r>
              <a:rPr lang="en-GB" sz="1800" dirty="0" smtClean="0">
                <a:sym typeface="Wingdings" pitchFamily="2" charset="2"/>
              </a:rPr>
              <a:t></a:t>
            </a:r>
            <a:r>
              <a:rPr lang="en-GB" sz="1800" dirty="0" smtClean="0"/>
              <a:t> </a:t>
            </a:r>
            <a:r>
              <a:rPr lang="en-GB" sz="1800" i="1" dirty="0" smtClean="0"/>
              <a:t>                                                  </a:t>
            </a:r>
            <a:r>
              <a:rPr lang="en-GB" sz="1800" dirty="0" smtClean="0"/>
              <a:t>Exogenous</a:t>
            </a:r>
            <a:endParaRPr lang="en-GB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122509" y="1099433"/>
            <a:ext cx="1224136" cy="553998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Community characterisation and stratification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6101" y="1831152"/>
            <a:ext cx="1230544" cy="707886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Inventory of current technologies / practices and their sources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72289" y="1427223"/>
            <a:ext cx="1224136" cy="707886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Participatory problem identification and gap analysis</a:t>
            </a:r>
          </a:p>
        </p:txBody>
      </p:sp>
      <p:cxnSp>
        <p:nvCxnSpPr>
          <p:cNvPr id="11" name="Elbow Connector 10"/>
          <p:cNvCxnSpPr>
            <a:stCxn id="7" idx="3"/>
            <a:endCxn id="8" idx="1"/>
          </p:cNvCxnSpPr>
          <p:nvPr/>
        </p:nvCxnSpPr>
        <p:spPr>
          <a:xfrm flipV="1">
            <a:off x="1346645" y="1781166"/>
            <a:ext cx="425644" cy="403929"/>
          </a:xfrm>
          <a:prstGeom prst="bentConnector3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6" idx="3"/>
            <a:endCxn id="8" idx="1"/>
          </p:cNvCxnSpPr>
          <p:nvPr/>
        </p:nvCxnSpPr>
        <p:spPr>
          <a:xfrm>
            <a:off x="1346645" y="1376432"/>
            <a:ext cx="425644" cy="404734"/>
          </a:xfrm>
          <a:prstGeom prst="bentConnector3">
            <a:avLst>
              <a:gd name="adj1" fmla="val 50000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09285" y="5632035"/>
            <a:ext cx="1286450" cy="707886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Opportunities for scaling  innovation  (endogenous and </a:t>
            </a:r>
            <a:r>
              <a:rPr lang="en-GB" dirty="0" smtClean="0"/>
              <a:t>exogenous) 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138697" y="512167"/>
            <a:ext cx="1641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 algn="l"/>
            <a:r>
              <a:rPr lang="en-GB" dirty="0"/>
              <a:t>Research component 1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909284" y="3834390"/>
            <a:ext cx="1286451" cy="553998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Biophysical and socio-economic benchmarks </a:t>
            </a:r>
          </a:p>
        </p:txBody>
      </p:sp>
      <p:cxnSp>
        <p:nvCxnSpPr>
          <p:cNvPr id="21" name="Straight Connector 20"/>
          <p:cNvCxnSpPr>
            <a:stCxn id="19" idx="2"/>
            <a:endCxn id="50" idx="0"/>
          </p:cNvCxnSpPr>
          <p:nvPr/>
        </p:nvCxnSpPr>
        <p:spPr>
          <a:xfrm>
            <a:off x="1552510" y="4388388"/>
            <a:ext cx="4363" cy="349478"/>
          </a:xfrm>
          <a:prstGeom prst="line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7" idx="2"/>
            <a:endCxn id="16" idx="0"/>
          </p:cNvCxnSpPr>
          <p:nvPr/>
        </p:nvCxnSpPr>
        <p:spPr>
          <a:xfrm rot="16200000" flipH="1">
            <a:off x="-404557" y="3674967"/>
            <a:ext cx="3092997" cy="821137"/>
          </a:xfrm>
          <a:prstGeom prst="bentConnector3">
            <a:avLst>
              <a:gd name="adj1" fmla="val 95312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8" idx="2"/>
            <a:endCxn id="16" idx="0"/>
          </p:cNvCxnSpPr>
          <p:nvPr/>
        </p:nvCxnSpPr>
        <p:spPr>
          <a:xfrm rot="5400000">
            <a:off x="219971" y="3467649"/>
            <a:ext cx="3496926" cy="831847"/>
          </a:xfrm>
          <a:prstGeom prst="bentConnector3">
            <a:avLst>
              <a:gd name="adj1" fmla="val 95699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38665" y="2781612"/>
            <a:ext cx="1641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Research component 2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649317" y="3605415"/>
            <a:ext cx="1741347" cy="400110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"/>
            </a:lvl1pPr>
          </a:lstStyle>
          <a:p>
            <a:r>
              <a:rPr lang="en-GB" sz="1000" dirty="0"/>
              <a:t>Identified market opportunities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36013" y="4227590"/>
            <a:ext cx="1741346" cy="400110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Characterisation of specific value </a:t>
            </a:r>
            <a:r>
              <a:rPr lang="en-GB" dirty="0" smtClean="0"/>
              <a:t>chains (actors and links)</a:t>
            </a:r>
            <a:endParaRPr lang="en-GB" dirty="0"/>
          </a:p>
        </p:txBody>
      </p:sp>
      <p:cxnSp>
        <p:nvCxnSpPr>
          <p:cNvPr id="37" name="Straight Connector 36"/>
          <p:cNvCxnSpPr>
            <a:stCxn id="34" idx="2"/>
            <a:endCxn id="35" idx="0"/>
          </p:cNvCxnSpPr>
          <p:nvPr/>
        </p:nvCxnSpPr>
        <p:spPr>
          <a:xfrm flipH="1">
            <a:off x="4506686" y="4005525"/>
            <a:ext cx="13305" cy="222065"/>
          </a:xfrm>
          <a:prstGeom prst="line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5868144" y="476672"/>
            <a:ext cx="3166766" cy="2585151"/>
          </a:xfrm>
          <a:prstGeom prst="rect">
            <a:avLst/>
          </a:prstGeom>
          <a:solidFill>
            <a:schemeClr val="accent6">
              <a:alpha val="36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7420581" y="483369"/>
            <a:ext cx="1641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 algn="l"/>
            <a:r>
              <a:rPr lang="en-GB" dirty="0"/>
              <a:t>Research component </a:t>
            </a:r>
            <a:r>
              <a:rPr lang="en-GB" dirty="0" smtClean="0"/>
              <a:t>4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3635901" y="4855259"/>
            <a:ext cx="1741346" cy="400110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Functioning multi-stakeholder platforms</a:t>
            </a:r>
          </a:p>
        </p:txBody>
      </p:sp>
      <p:cxnSp>
        <p:nvCxnSpPr>
          <p:cNvPr id="76" name="Straight Connector 75"/>
          <p:cNvCxnSpPr>
            <a:endCxn id="74" idx="0"/>
          </p:cNvCxnSpPr>
          <p:nvPr/>
        </p:nvCxnSpPr>
        <p:spPr>
          <a:xfrm>
            <a:off x="4499994" y="4627700"/>
            <a:ext cx="6580" cy="227559"/>
          </a:xfrm>
          <a:prstGeom prst="line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996894" y="587674"/>
            <a:ext cx="1224136" cy="707886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Review of best technology / management </a:t>
            </a:r>
            <a:r>
              <a:rPr lang="en-GB" dirty="0" smtClean="0"/>
              <a:t> options</a:t>
            </a:r>
            <a:endParaRPr lang="en-GB" dirty="0"/>
          </a:p>
        </p:txBody>
      </p:sp>
      <p:sp>
        <p:nvSpPr>
          <p:cNvPr id="81" name="TextBox 80"/>
          <p:cNvSpPr txBox="1"/>
          <p:nvPr/>
        </p:nvSpPr>
        <p:spPr>
          <a:xfrm>
            <a:off x="7524328" y="1453376"/>
            <a:ext cx="1410007" cy="400110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Validate </a:t>
            </a:r>
            <a:r>
              <a:rPr lang="en-GB" dirty="0" smtClean="0"/>
              <a:t>technologies </a:t>
            </a:r>
            <a:r>
              <a:rPr lang="en-GB" dirty="0"/>
              <a:t>/ management practices</a:t>
            </a:r>
          </a:p>
        </p:txBody>
      </p:sp>
      <p:cxnSp>
        <p:nvCxnSpPr>
          <p:cNvPr id="86" name="Straight Connector 85"/>
          <p:cNvCxnSpPr>
            <a:stCxn id="80" idx="2"/>
            <a:endCxn id="114" idx="0"/>
          </p:cNvCxnSpPr>
          <p:nvPr/>
        </p:nvCxnSpPr>
        <p:spPr>
          <a:xfrm>
            <a:off x="6608962" y="1295560"/>
            <a:ext cx="3591" cy="283239"/>
          </a:xfrm>
          <a:prstGeom prst="line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Elbow Connector 93"/>
          <p:cNvCxnSpPr>
            <a:stCxn id="178" idx="2"/>
            <a:endCxn id="16" idx="2"/>
          </p:cNvCxnSpPr>
          <p:nvPr/>
        </p:nvCxnSpPr>
        <p:spPr>
          <a:xfrm rot="5400000">
            <a:off x="3186855" y="1297443"/>
            <a:ext cx="3408133" cy="6676822"/>
          </a:xfrm>
          <a:prstGeom prst="bentConnector3">
            <a:avLst>
              <a:gd name="adj1" fmla="val 106707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6000485" y="1578799"/>
            <a:ext cx="1224136" cy="400110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i="1" dirty="0"/>
              <a:t>Ex ante </a:t>
            </a:r>
            <a:r>
              <a:rPr lang="en-GB" dirty="0" smtClean="0"/>
              <a:t>modelling </a:t>
            </a:r>
            <a:r>
              <a:rPr lang="en-GB" dirty="0"/>
              <a:t>/ impact assessment</a:t>
            </a:r>
          </a:p>
        </p:txBody>
      </p:sp>
      <p:cxnSp>
        <p:nvCxnSpPr>
          <p:cNvPr id="116" name="Elbow Connector 115"/>
          <p:cNvCxnSpPr>
            <a:stCxn id="8" idx="3"/>
            <a:endCxn id="80" idx="1"/>
          </p:cNvCxnSpPr>
          <p:nvPr/>
        </p:nvCxnSpPr>
        <p:spPr>
          <a:xfrm flipV="1">
            <a:off x="2996425" y="941617"/>
            <a:ext cx="3000469" cy="839549"/>
          </a:xfrm>
          <a:prstGeom prst="bentConnector3">
            <a:avLst>
              <a:gd name="adj1" fmla="val 50000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8" idx="3"/>
            <a:endCxn id="114" idx="1"/>
          </p:cNvCxnSpPr>
          <p:nvPr/>
        </p:nvCxnSpPr>
        <p:spPr>
          <a:xfrm flipV="1">
            <a:off x="2996425" y="1778854"/>
            <a:ext cx="3004060" cy="2312"/>
          </a:xfrm>
          <a:prstGeom prst="bentConnector3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Elbow Connector 128"/>
          <p:cNvCxnSpPr>
            <a:stCxn id="114" idx="3"/>
            <a:endCxn id="81" idx="1"/>
          </p:cNvCxnSpPr>
          <p:nvPr/>
        </p:nvCxnSpPr>
        <p:spPr>
          <a:xfrm flipV="1">
            <a:off x="7224621" y="1653431"/>
            <a:ext cx="299707" cy="125423"/>
          </a:xfrm>
          <a:prstGeom prst="bentConnector3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139"/>
          <p:cNvCxnSpPr>
            <a:stCxn id="16" idx="3"/>
            <a:endCxn id="114" idx="1"/>
          </p:cNvCxnSpPr>
          <p:nvPr/>
        </p:nvCxnSpPr>
        <p:spPr>
          <a:xfrm flipV="1">
            <a:off x="2195735" y="1778854"/>
            <a:ext cx="3804750" cy="4207124"/>
          </a:xfrm>
          <a:prstGeom prst="bentConnector3">
            <a:avLst>
              <a:gd name="adj1" fmla="val 29561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ectangle 142"/>
          <p:cNvSpPr/>
          <p:nvPr/>
        </p:nvSpPr>
        <p:spPr>
          <a:xfrm>
            <a:off x="5992573" y="3805470"/>
            <a:ext cx="2016224" cy="1351722"/>
          </a:xfrm>
          <a:prstGeom prst="rect">
            <a:avLst/>
          </a:prstGeom>
          <a:solidFill>
            <a:schemeClr val="bg1">
              <a:lumMod val="85000"/>
              <a:alpha val="42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extBox 143"/>
          <p:cNvSpPr txBox="1"/>
          <p:nvPr/>
        </p:nvSpPr>
        <p:spPr>
          <a:xfrm>
            <a:off x="6172908" y="3827811"/>
            <a:ext cx="1641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Research component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098126" y="4491645"/>
            <a:ext cx="1740885" cy="246221"/>
          </a:xfrm>
          <a:prstGeom prst="rect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 smtClean="0"/>
              <a:t>Scaling: to be developed</a:t>
            </a:r>
            <a:endParaRPr lang="en-GB" dirty="0"/>
          </a:p>
        </p:txBody>
      </p:sp>
      <p:cxnSp>
        <p:nvCxnSpPr>
          <p:cNvPr id="167" name="Elbow Connector 166"/>
          <p:cNvCxnSpPr>
            <a:stCxn id="16" idx="3"/>
            <a:endCxn id="145" idx="2"/>
          </p:cNvCxnSpPr>
          <p:nvPr/>
        </p:nvCxnSpPr>
        <p:spPr>
          <a:xfrm flipV="1">
            <a:off x="2195735" y="4737866"/>
            <a:ext cx="4772834" cy="1248112"/>
          </a:xfrm>
          <a:prstGeom prst="bentConnector2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7524328" y="2223902"/>
            <a:ext cx="1410007" cy="707886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/>
              <a:t>Adaptation and integration of </a:t>
            </a:r>
            <a:r>
              <a:rPr lang="en-GB" dirty="0" smtClean="0"/>
              <a:t> technologies / management practices</a:t>
            </a:r>
            <a:endParaRPr lang="en-GB" dirty="0"/>
          </a:p>
        </p:txBody>
      </p:sp>
      <p:cxnSp>
        <p:nvCxnSpPr>
          <p:cNvPr id="181" name="Straight Arrow Connector 180"/>
          <p:cNvCxnSpPr>
            <a:stCxn id="81" idx="2"/>
            <a:endCxn id="178" idx="0"/>
          </p:cNvCxnSpPr>
          <p:nvPr/>
        </p:nvCxnSpPr>
        <p:spPr>
          <a:xfrm>
            <a:off x="8229332" y="1853486"/>
            <a:ext cx="0" cy="370416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Elbow Connector 187"/>
          <p:cNvCxnSpPr>
            <a:stCxn id="74" idx="3"/>
            <a:endCxn id="145" idx="2"/>
          </p:cNvCxnSpPr>
          <p:nvPr/>
        </p:nvCxnSpPr>
        <p:spPr>
          <a:xfrm flipV="1">
            <a:off x="5377247" y="4737866"/>
            <a:ext cx="1591322" cy="317448"/>
          </a:xfrm>
          <a:prstGeom prst="bentConnector2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Elbow Connector 330"/>
          <p:cNvCxnSpPr>
            <a:stCxn id="74" idx="2"/>
            <a:endCxn id="16" idx="0"/>
          </p:cNvCxnSpPr>
          <p:nvPr/>
        </p:nvCxnSpPr>
        <p:spPr>
          <a:xfrm rot="5400000">
            <a:off x="2841209" y="3966670"/>
            <a:ext cx="376666" cy="2954064"/>
          </a:xfrm>
          <a:prstGeom prst="bentConnector3">
            <a:avLst>
              <a:gd name="adj1" fmla="val 61344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Rectangle 333"/>
          <p:cNvSpPr/>
          <p:nvPr/>
        </p:nvSpPr>
        <p:spPr>
          <a:xfrm>
            <a:off x="3275856" y="5439361"/>
            <a:ext cx="87354" cy="95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918011" y="4737866"/>
            <a:ext cx="1277723" cy="553998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dirty="0" smtClean="0"/>
              <a:t>Community knowledge exchange groups established </a:t>
            </a:r>
            <a:endParaRPr lang="en-GB" dirty="0"/>
          </a:p>
        </p:txBody>
      </p:sp>
      <p:cxnSp>
        <p:nvCxnSpPr>
          <p:cNvPr id="23" name="Straight Arrow Connector 22"/>
          <p:cNvCxnSpPr>
            <a:stCxn id="50" idx="2"/>
            <a:endCxn id="16" idx="0"/>
          </p:cNvCxnSpPr>
          <p:nvPr/>
        </p:nvCxnSpPr>
        <p:spPr>
          <a:xfrm flipH="1">
            <a:off x="1552510" y="5291864"/>
            <a:ext cx="4363" cy="340171"/>
          </a:xfrm>
          <a:prstGeom prst="straightConnector1">
            <a:avLst/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4"/>
          <p:cNvCxnSpPr>
            <a:stCxn id="35" idx="3"/>
            <a:endCxn id="80" idx="1"/>
          </p:cNvCxnSpPr>
          <p:nvPr/>
        </p:nvCxnSpPr>
        <p:spPr>
          <a:xfrm flipV="1">
            <a:off x="5377359" y="941617"/>
            <a:ext cx="619535" cy="3486028"/>
          </a:xfrm>
          <a:prstGeom prst="bentConnector3">
            <a:avLst>
              <a:gd name="adj1" fmla="val 50000"/>
            </a:avLst>
          </a:prstGeom>
          <a:ln w="317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667559" y="2700690"/>
            <a:ext cx="174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Research component 3</a:t>
            </a:r>
            <a:endParaRPr lang="en-US" sz="1200" b="1" dirty="0"/>
          </a:p>
        </p:txBody>
      </p:sp>
      <p:sp>
        <p:nvSpPr>
          <p:cNvPr id="56" name="Rectangle 55"/>
          <p:cNvSpPr/>
          <p:nvPr/>
        </p:nvSpPr>
        <p:spPr>
          <a:xfrm flipH="1">
            <a:off x="5554800" y="1720837"/>
            <a:ext cx="111600" cy="110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138697" y="751615"/>
            <a:ext cx="2907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 algn="l"/>
            <a:r>
              <a:rPr lang="en-GB" b="0" i="1" dirty="0" smtClean="0"/>
              <a:t>System characterisation and analysis</a:t>
            </a:r>
            <a:endParaRPr lang="en-US" b="0" i="1" dirty="0"/>
          </a:p>
        </p:txBody>
      </p:sp>
      <p:sp>
        <p:nvSpPr>
          <p:cNvPr id="75" name="TextBox 74"/>
          <p:cNvSpPr txBox="1"/>
          <p:nvPr/>
        </p:nvSpPr>
        <p:spPr>
          <a:xfrm>
            <a:off x="738665" y="3061824"/>
            <a:ext cx="1648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b="0" i="1" dirty="0" smtClean="0"/>
              <a:t>Community institutions and knowledge exchange</a:t>
            </a:r>
            <a:endParaRPr lang="en-US" b="0" i="1" dirty="0"/>
          </a:p>
        </p:txBody>
      </p:sp>
      <p:sp>
        <p:nvSpPr>
          <p:cNvPr id="84" name="TextBox 83"/>
          <p:cNvSpPr txBox="1"/>
          <p:nvPr/>
        </p:nvSpPr>
        <p:spPr>
          <a:xfrm>
            <a:off x="3643397" y="2993844"/>
            <a:ext cx="1753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b="0" i="1" dirty="0" smtClean="0"/>
              <a:t>Markets and wider stakeholders</a:t>
            </a:r>
            <a:endParaRPr lang="en-US" b="0" i="1" dirty="0"/>
          </a:p>
        </p:txBody>
      </p:sp>
      <p:sp>
        <p:nvSpPr>
          <p:cNvPr id="90" name="TextBox 89"/>
          <p:cNvSpPr txBox="1"/>
          <p:nvPr/>
        </p:nvSpPr>
        <p:spPr>
          <a:xfrm>
            <a:off x="6098126" y="4085535"/>
            <a:ext cx="1753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b="0" i="1" dirty="0" smtClean="0"/>
              <a:t>Outputs to outcomes</a:t>
            </a:r>
            <a:endParaRPr lang="en-US" b="0" i="1" dirty="0"/>
          </a:p>
        </p:txBody>
      </p:sp>
      <p:sp>
        <p:nvSpPr>
          <p:cNvPr id="99" name="TextBox 98"/>
          <p:cNvSpPr txBox="1"/>
          <p:nvPr/>
        </p:nvSpPr>
        <p:spPr>
          <a:xfrm>
            <a:off x="7395303" y="764880"/>
            <a:ext cx="13237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 algn="l"/>
            <a:r>
              <a:rPr lang="en-GB" b="0" i="1" dirty="0" smtClean="0"/>
              <a:t>“Action research”</a:t>
            </a:r>
            <a:endParaRPr lang="en-US" b="0" i="1" dirty="0"/>
          </a:p>
        </p:txBody>
      </p:sp>
    </p:spTree>
    <p:extLst>
      <p:ext uri="{BB962C8B-B14F-4D97-AF65-F5344CB8AC3E}">
        <p14:creationId xmlns:p14="http://schemas.microsoft.com/office/powerpoint/2010/main" val="62206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4624"/>
            <a:ext cx="3672408" cy="1143000"/>
          </a:xfrm>
        </p:spPr>
        <p:txBody>
          <a:bodyPr/>
          <a:lstStyle/>
          <a:p>
            <a:pPr algn="l"/>
            <a:r>
              <a:rPr lang="en-GB" dirty="0" smtClean="0">
                <a:solidFill>
                  <a:schemeClr val="bg1"/>
                </a:solidFill>
              </a:rPr>
              <a:t>Work packages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Data collection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Livelihoods-based stratification (typology)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Inventory of current practices / IK survey etc.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Establish community knowledge exchange groups / initial benchmarking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Characterise market opportunities and value chains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Establish multi-stakeholder platforms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Problem identification / gap analysis/ </a:t>
            </a:r>
            <a:r>
              <a:rPr lang="en-GB" i="1" dirty="0" smtClean="0"/>
              <a:t>ex ante </a:t>
            </a:r>
            <a:r>
              <a:rPr lang="en-GB" dirty="0" smtClean="0"/>
              <a:t>impact assessment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3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38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ilri_powerpoint_template_Feb2013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212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 algn="ctr">
          <a:lnSpc>
            <a:spcPts val="3200"/>
          </a:lnSpc>
          <a:defRPr sz="3000" dirty="0" smtClean="0">
            <a:solidFill>
              <a:srgbClr val="FFFFFF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Africa RISING presentations template_Ethiopia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ilri_powerpoint_template_Feb2013</Template>
  <TotalTime>113</TotalTime>
  <Words>384</Words>
  <Application>Microsoft Office PowerPoint</Application>
  <PresentationFormat>On-screen Show (4:3)</PresentationFormat>
  <Paragraphs>80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ilri_powerpoint_template_Feb2013</vt:lpstr>
      <vt:lpstr>Africa RISING presentations template_Ethiopia</vt:lpstr>
      <vt:lpstr>Custom Design</vt:lpstr>
      <vt:lpstr>PowerPoint Presentation</vt:lpstr>
      <vt:lpstr>Overview</vt:lpstr>
      <vt:lpstr>Feed the Future Research Strategy</vt:lpstr>
      <vt:lpstr>Early Win Projects</vt:lpstr>
      <vt:lpstr>PowerPoint Presentation</vt:lpstr>
      <vt:lpstr>Endogenous                                                 Driver of Innovation                                                     Exogenous</vt:lpstr>
      <vt:lpstr>Work packages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Thorne, Peter (ILRI)</dc:creator>
  <cp:lastModifiedBy>Thorne, Peter (ILRI)</cp:lastModifiedBy>
  <cp:revision>18</cp:revision>
  <dcterms:created xsi:type="dcterms:W3CDTF">2013-03-06T09:06:17Z</dcterms:created>
  <dcterms:modified xsi:type="dcterms:W3CDTF">2013-04-01T06:15:40Z</dcterms:modified>
</cp:coreProperties>
</file>